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1"/>
    <p:restoredTop sz="81537"/>
  </p:normalViewPr>
  <p:slideViewPr>
    <p:cSldViewPr snapToGrid="0">
      <p:cViewPr varScale="1">
        <p:scale>
          <a:sx n="117" d="100"/>
          <a:sy n="117" d="100"/>
        </p:scale>
        <p:origin x="176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771E42-45EB-423D-B2B0-4370E20C2D84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2BFDFD-D116-40E6-B2AE-793AD01A2C7E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 dirty="0"/>
            <a:t>Do environmental factors as well as specific dog characteristics increase the likelihood of a dog developing skin conditions?</a:t>
          </a:r>
        </a:p>
        <a:p>
          <a:pPr>
            <a:lnSpc>
              <a:spcPct val="100000"/>
            </a:lnSpc>
            <a:defRPr b="1"/>
          </a:pPr>
          <a:r>
            <a:rPr lang="en-US" sz="1200" b="0" dirty="0"/>
            <a:t>Is it mostly or only hereditary?  </a:t>
          </a:r>
        </a:p>
      </dgm:t>
    </dgm:pt>
    <dgm:pt modelId="{7331CE56-AEAC-4351-9E27-C0D63488CD0A}" type="parTrans" cxnId="{2B10546D-F590-419E-A5AD-58BE64409BE0}">
      <dgm:prSet/>
      <dgm:spPr/>
      <dgm:t>
        <a:bodyPr/>
        <a:lstStyle/>
        <a:p>
          <a:endParaRPr lang="en-US"/>
        </a:p>
      </dgm:t>
    </dgm:pt>
    <dgm:pt modelId="{AAE56021-9D36-4FF5-B95C-48D393BE2741}" type="sibTrans" cxnId="{2B10546D-F590-419E-A5AD-58BE64409BE0}">
      <dgm:prSet/>
      <dgm:spPr/>
      <dgm:t>
        <a:bodyPr/>
        <a:lstStyle/>
        <a:p>
          <a:endParaRPr lang="en-US"/>
        </a:p>
      </dgm:t>
    </dgm:pt>
    <dgm:pt modelId="{3F5DDA0D-4A5D-423E-940B-342992246CE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Are certain breeds more prone to these skin conditions including canine atopic dermatitis (non-hereditary)? </a:t>
          </a:r>
        </a:p>
      </dgm:t>
    </dgm:pt>
    <dgm:pt modelId="{F41074C0-0451-48CC-B12E-D8900589F238}" type="parTrans" cxnId="{16967325-8207-47DD-B6A8-49B6CF272B67}">
      <dgm:prSet/>
      <dgm:spPr/>
      <dgm:t>
        <a:bodyPr/>
        <a:lstStyle/>
        <a:p>
          <a:endParaRPr lang="en-US"/>
        </a:p>
      </dgm:t>
    </dgm:pt>
    <dgm:pt modelId="{342E46EB-EC79-473B-B49B-DDBB6B2B9F62}" type="sibTrans" cxnId="{16967325-8207-47DD-B6A8-49B6CF272B67}">
      <dgm:prSet/>
      <dgm:spPr/>
      <dgm:t>
        <a:bodyPr/>
        <a:lstStyle/>
        <a:p>
          <a:endParaRPr lang="en-US"/>
        </a:p>
      </dgm:t>
    </dgm:pt>
    <dgm:pt modelId="{8A300891-4091-4CA4-8F67-AE6517566A3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Can we identify and communicate the risks as well as provide recommended living conditions for owners to help their dogs?  thus, prevent emergency vet visits and treatment cost.</a:t>
          </a:r>
        </a:p>
      </dgm:t>
    </dgm:pt>
    <dgm:pt modelId="{F8B401DE-3729-424B-BFD4-9854F428CE06}" type="parTrans" cxnId="{6A72893C-97C7-4493-BB3F-4CF944508606}">
      <dgm:prSet/>
      <dgm:spPr/>
      <dgm:t>
        <a:bodyPr/>
        <a:lstStyle/>
        <a:p>
          <a:endParaRPr lang="en-US"/>
        </a:p>
      </dgm:t>
    </dgm:pt>
    <dgm:pt modelId="{ADED1317-B245-4D67-8928-F24F0B37B6A7}" type="sibTrans" cxnId="{6A72893C-97C7-4493-BB3F-4CF944508606}">
      <dgm:prSet/>
      <dgm:spPr/>
      <dgm:t>
        <a:bodyPr/>
        <a:lstStyle/>
        <a:p>
          <a:endParaRPr lang="en-US"/>
        </a:p>
      </dgm:t>
    </dgm:pt>
    <dgm:pt modelId="{2D04E9A3-448E-4597-AFA8-0D220E32C7F2}" type="pres">
      <dgm:prSet presAssocID="{63771E42-45EB-423D-B2B0-4370E20C2D84}" presName="root" presStyleCnt="0">
        <dgm:presLayoutVars>
          <dgm:dir/>
          <dgm:resizeHandles val="exact"/>
        </dgm:presLayoutVars>
      </dgm:prSet>
      <dgm:spPr/>
    </dgm:pt>
    <dgm:pt modelId="{49C36671-7CB0-4283-9912-8608204B4B0A}" type="pres">
      <dgm:prSet presAssocID="{0B2BFDFD-D116-40E6-B2AE-793AD01A2C7E}" presName="compNode" presStyleCnt="0"/>
      <dgm:spPr/>
    </dgm:pt>
    <dgm:pt modelId="{09F6A7DC-EA58-47C3-8A0C-E58B52156FC8}" type="pres">
      <dgm:prSet presAssocID="{0B2BFDFD-D116-40E6-B2AE-793AD01A2C7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w Prints"/>
        </a:ext>
      </dgm:extLst>
    </dgm:pt>
    <dgm:pt modelId="{8AD35E1F-B477-4135-9030-119CC49E0102}" type="pres">
      <dgm:prSet presAssocID="{0B2BFDFD-D116-40E6-B2AE-793AD01A2C7E}" presName="iconSpace" presStyleCnt="0"/>
      <dgm:spPr/>
    </dgm:pt>
    <dgm:pt modelId="{50E9A35A-0D38-4740-9D6F-E03FED66E056}" type="pres">
      <dgm:prSet presAssocID="{0B2BFDFD-D116-40E6-B2AE-793AD01A2C7E}" presName="parTx" presStyleLbl="revTx" presStyleIdx="0" presStyleCnt="6">
        <dgm:presLayoutVars>
          <dgm:chMax val="0"/>
          <dgm:chPref val="0"/>
        </dgm:presLayoutVars>
      </dgm:prSet>
      <dgm:spPr/>
    </dgm:pt>
    <dgm:pt modelId="{ACE255A1-B2B8-44A9-B12E-B659A8F08E6E}" type="pres">
      <dgm:prSet presAssocID="{0B2BFDFD-D116-40E6-B2AE-793AD01A2C7E}" presName="txSpace" presStyleCnt="0"/>
      <dgm:spPr/>
    </dgm:pt>
    <dgm:pt modelId="{406A44E0-AA84-4D5E-9AA4-31D69437CA19}" type="pres">
      <dgm:prSet presAssocID="{0B2BFDFD-D116-40E6-B2AE-793AD01A2C7E}" presName="desTx" presStyleLbl="revTx" presStyleIdx="1" presStyleCnt="6" custLinFactY="-75860" custLinFactNeighborX="-166" custLinFactNeighborY="-100000">
        <dgm:presLayoutVars/>
      </dgm:prSet>
      <dgm:spPr/>
    </dgm:pt>
    <dgm:pt modelId="{367D0398-AFB0-48FE-B78E-EED3AD4A46AD}" type="pres">
      <dgm:prSet presAssocID="{AAE56021-9D36-4FF5-B95C-48D393BE2741}" presName="sibTrans" presStyleCnt="0"/>
      <dgm:spPr/>
    </dgm:pt>
    <dgm:pt modelId="{A5BC8898-0333-4A63-B161-85F855527F29}" type="pres">
      <dgm:prSet presAssocID="{3F5DDA0D-4A5D-423E-940B-342992246CE5}" presName="compNode" presStyleCnt="0"/>
      <dgm:spPr/>
    </dgm:pt>
    <dgm:pt modelId="{E89DC709-AC3B-4F57-B839-7BD5A0A6E386}" type="pres">
      <dgm:prSet presAssocID="{3F5DDA0D-4A5D-423E-940B-342992246C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BDA227AA-43EB-43C9-9537-D9453E5C6BF2}" type="pres">
      <dgm:prSet presAssocID="{3F5DDA0D-4A5D-423E-940B-342992246CE5}" presName="iconSpace" presStyleCnt="0"/>
      <dgm:spPr/>
    </dgm:pt>
    <dgm:pt modelId="{7513B0EA-62BE-4E41-A0D1-ACB679D97DCB}" type="pres">
      <dgm:prSet presAssocID="{3F5DDA0D-4A5D-423E-940B-342992246CE5}" presName="parTx" presStyleLbl="revTx" presStyleIdx="2" presStyleCnt="6">
        <dgm:presLayoutVars>
          <dgm:chMax val="0"/>
          <dgm:chPref val="0"/>
        </dgm:presLayoutVars>
      </dgm:prSet>
      <dgm:spPr/>
    </dgm:pt>
    <dgm:pt modelId="{5FA126EC-5FA0-46A0-83B0-79422934C498}" type="pres">
      <dgm:prSet presAssocID="{3F5DDA0D-4A5D-423E-940B-342992246CE5}" presName="txSpace" presStyleCnt="0"/>
      <dgm:spPr/>
    </dgm:pt>
    <dgm:pt modelId="{B4933706-D220-46FC-8474-ACD9BD126A1E}" type="pres">
      <dgm:prSet presAssocID="{3F5DDA0D-4A5D-423E-940B-342992246CE5}" presName="desTx" presStyleLbl="revTx" presStyleIdx="3" presStyleCnt="6">
        <dgm:presLayoutVars/>
      </dgm:prSet>
      <dgm:spPr/>
    </dgm:pt>
    <dgm:pt modelId="{2E04024A-20E0-4588-A96C-55525673A7FC}" type="pres">
      <dgm:prSet presAssocID="{342E46EB-EC79-473B-B49B-DDBB6B2B9F62}" presName="sibTrans" presStyleCnt="0"/>
      <dgm:spPr/>
    </dgm:pt>
    <dgm:pt modelId="{37CB802E-30BF-46A7-9D04-D8F7D49988CE}" type="pres">
      <dgm:prSet presAssocID="{8A300891-4091-4CA4-8F67-AE6517566A37}" presName="compNode" presStyleCnt="0"/>
      <dgm:spPr/>
    </dgm:pt>
    <dgm:pt modelId="{3C2BCF7E-33CA-43F1-AF05-CA6CF8C8EF70}" type="pres">
      <dgm:prSet presAssocID="{8A300891-4091-4CA4-8F67-AE6517566A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terinarian"/>
        </a:ext>
      </dgm:extLst>
    </dgm:pt>
    <dgm:pt modelId="{2AC98D1E-EDAC-455A-9B95-AE45335E6042}" type="pres">
      <dgm:prSet presAssocID="{8A300891-4091-4CA4-8F67-AE6517566A37}" presName="iconSpace" presStyleCnt="0"/>
      <dgm:spPr/>
    </dgm:pt>
    <dgm:pt modelId="{83397691-B93F-4E08-AE1F-33E612CD430E}" type="pres">
      <dgm:prSet presAssocID="{8A300891-4091-4CA4-8F67-AE6517566A37}" presName="parTx" presStyleLbl="revTx" presStyleIdx="4" presStyleCnt="6">
        <dgm:presLayoutVars>
          <dgm:chMax val="0"/>
          <dgm:chPref val="0"/>
        </dgm:presLayoutVars>
      </dgm:prSet>
      <dgm:spPr/>
    </dgm:pt>
    <dgm:pt modelId="{5CBA5F91-A0A4-4F9F-81B0-E343C65DBB69}" type="pres">
      <dgm:prSet presAssocID="{8A300891-4091-4CA4-8F67-AE6517566A37}" presName="txSpace" presStyleCnt="0"/>
      <dgm:spPr/>
    </dgm:pt>
    <dgm:pt modelId="{FD6844B6-8AC7-427E-9727-762AF0C18A23}" type="pres">
      <dgm:prSet presAssocID="{8A300891-4091-4CA4-8F67-AE6517566A37}" presName="desTx" presStyleLbl="revTx" presStyleIdx="5" presStyleCnt="6">
        <dgm:presLayoutVars/>
      </dgm:prSet>
      <dgm:spPr/>
    </dgm:pt>
  </dgm:ptLst>
  <dgm:cxnLst>
    <dgm:cxn modelId="{16967325-8207-47DD-B6A8-49B6CF272B67}" srcId="{63771E42-45EB-423D-B2B0-4370E20C2D84}" destId="{3F5DDA0D-4A5D-423E-940B-342992246CE5}" srcOrd="1" destOrd="0" parTransId="{F41074C0-0451-48CC-B12E-D8900589F238}" sibTransId="{342E46EB-EC79-473B-B49B-DDBB6B2B9F62}"/>
    <dgm:cxn modelId="{6A72893C-97C7-4493-BB3F-4CF944508606}" srcId="{63771E42-45EB-423D-B2B0-4370E20C2D84}" destId="{8A300891-4091-4CA4-8F67-AE6517566A37}" srcOrd="2" destOrd="0" parTransId="{F8B401DE-3729-424B-BFD4-9854F428CE06}" sibTransId="{ADED1317-B245-4D67-8928-F24F0B37B6A7}"/>
    <dgm:cxn modelId="{5E5C0A56-620C-44A2-B727-D41EC3BECF53}" type="presOf" srcId="{3F5DDA0D-4A5D-423E-940B-342992246CE5}" destId="{7513B0EA-62BE-4E41-A0D1-ACB679D97DCB}" srcOrd="0" destOrd="0" presId="urn:microsoft.com/office/officeart/2018/2/layout/IconLabelDescriptionList"/>
    <dgm:cxn modelId="{9C202667-21EC-4C32-A85D-AA799471F456}" type="presOf" srcId="{8A300891-4091-4CA4-8F67-AE6517566A37}" destId="{83397691-B93F-4E08-AE1F-33E612CD430E}" srcOrd="0" destOrd="0" presId="urn:microsoft.com/office/officeart/2018/2/layout/IconLabelDescriptionList"/>
    <dgm:cxn modelId="{2B10546D-F590-419E-A5AD-58BE64409BE0}" srcId="{63771E42-45EB-423D-B2B0-4370E20C2D84}" destId="{0B2BFDFD-D116-40E6-B2AE-793AD01A2C7E}" srcOrd="0" destOrd="0" parTransId="{7331CE56-AEAC-4351-9E27-C0D63488CD0A}" sibTransId="{AAE56021-9D36-4FF5-B95C-48D393BE2741}"/>
    <dgm:cxn modelId="{722D106F-FBD0-476C-A329-41F9F1099D85}" type="presOf" srcId="{63771E42-45EB-423D-B2B0-4370E20C2D84}" destId="{2D04E9A3-448E-4597-AFA8-0D220E32C7F2}" srcOrd="0" destOrd="0" presId="urn:microsoft.com/office/officeart/2018/2/layout/IconLabelDescriptionList"/>
    <dgm:cxn modelId="{450D0FAA-B8FE-4C84-AD5C-FC0559445A6F}" type="presOf" srcId="{0B2BFDFD-D116-40E6-B2AE-793AD01A2C7E}" destId="{50E9A35A-0D38-4740-9D6F-E03FED66E056}" srcOrd="0" destOrd="0" presId="urn:microsoft.com/office/officeart/2018/2/layout/IconLabelDescriptionList"/>
    <dgm:cxn modelId="{2FBF3ACF-81B7-4634-BE5F-8B61590110F4}" type="presParOf" srcId="{2D04E9A3-448E-4597-AFA8-0D220E32C7F2}" destId="{49C36671-7CB0-4283-9912-8608204B4B0A}" srcOrd="0" destOrd="0" presId="urn:microsoft.com/office/officeart/2018/2/layout/IconLabelDescriptionList"/>
    <dgm:cxn modelId="{238C7B76-1559-471F-B595-2122F252371F}" type="presParOf" srcId="{49C36671-7CB0-4283-9912-8608204B4B0A}" destId="{09F6A7DC-EA58-47C3-8A0C-E58B52156FC8}" srcOrd="0" destOrd="0" presId="urn:microsoft.com/office/officeart/2018/2/layout/IconLabelDescriptionList"/>
    <dgm:cxn modelId="{FEE67E15-73F2-4FC7-BCF1-CF65E7AEA46E}" type="presParOf" srcId="{49C36671-7CB0-4283-9912-8608204B4B0A}" destId="{8AD35E1F-B477-4135-9030-119CC49E0102}" srcOrd="1" destOrd="0" presId="urn:microsoft.com/office/officeart/2018/2/layout/IconLabelDescriptionList"/>
    <dgm:cxn modelId="{243DCD4C-9CE5-46C8-ADB9-3F9568464D1D}" type="presParOf" srcId="{49C36671-7CB0-4283-9912-8608204B4B0A}" destId="{50E9A35A-0D38-4740-9D6F-E03FED66E056}" srcOrd="2" destOrd="0" presId="urn:microsoft.com/office/officeart/2018/2/layout/IconLabelDescriptionList"/>
    <dgm:cxn modelId="{6C783760-A789-46E0-BB4C-3708977442C0}" type="presParOf" srcId="{49C36671-7CB0-4283-9912-8608204B4B0A}" destId="{ACE255A1-B2B8-44A9-B12E-B659A8F08E6E}" srcOrd="3" destOrd="0" presId="urn:microsoft.com/office/officeart/2018/2/layout/IconLabelDescriptionList"/>
    <dgm:cxn modelId="{A0FD8816-67AD-4759-8272-7C0995FC6123}" type="presParOf" srcId="{49C36671-7CB0-4283-9912-8608204B4B0A}" destId="{406A44E0-AA84-4D5E-9AA4-31D69437CA19}" srcOrd="4" destOrd="0" presId="urn:microsoft.com/office/officeart/2018/2/layout/IconLabelDescriptionList"/>
    <dgm:cxn modelId="{CC243B76-8193-4212-B7C1-5A10CF08DEFD}" type="presParOf" srcId="{2D04E9A3-448E-4597-AFA8-0D220E32C7F2}" destId="{367D0398-AFB0-48FE-B78E-EED3AD4A46AD}" srcOrd="1" destOrd="0" presId="urn:microsoft.com/office/officeart/2018/2/layout/IconLabelDescriptionList"/>
    <dgm:cxn modelId="{530079C4-B58A-48DD-B82D-75D8FE8CDF61}" type="presParOf" srcId="{2D04E9A3-448E-4597-AFA8-0D220E32C7F2}" destId="{A5BC8898-0333-4A63-B161-85F855527F29}" srcOrd="2" destOrd="0" presId="urn:microsoft.com/office/officeart/2018/2/layout/IconLabelDescriptionList"/>
    <dgm:cxn modelId="{D20C7D19-9D9D-471A-9082-B4B48A8F6B73}" type="presParOf" srcId="{A5BC8898-0333-4A63-B161-85F855527F29}" destId="{E89DC709-AC3B-4F57-B839-7BD5A0A6E386}" srcOrd="0" destOrd="0" presId="urn:microsoft.com/office/officeart/2018/2/layout/IconLabelDescriptionList"/>
    <dgm:cxn modelId="{8AED47B9-A01B-4EFC-A75B-AC83778D7433}" type="presParOf" srcId="{A5BC8898-0333-4A63-B161-85F855527F29}" destId="{BDA227AA-43EB-43C9-9537-D9453E5C6BF2}" srcOrd="1" destOrd="0" presId="urn:microsoft.com/office/officeart/2018/2/layout/IconLabelDescriptionList"/>
    <dgm:cxn modelId="{25AFFE1F-3C6A-451C-BF34-23896C0BE302}" type="presParOf" srcId="{A5BC8898-0333-4A63-B161-85F855527F29}" destId="{7513B0EA-62BE-4E41-A0D1-ACB679D97DCB}" srcOrd="2" destOrd="0" presId="urn:microsoft.com/office/officeart/2018/2/layout/IconLabelDescriptionList"/>
    <dgm:cxn modelId="{BC923A6D-7FFD-4B0C-B6A8-4E6DE0513496}" type="presParOf" srcId="{A5BC8898-0333-4A63-B161-85F855527F29}" destId="{5FA126EC-5FA0-46A0-83B0-79422934C498}" srcOrd="3" destOrd="0" presId="urn:microsoft.com/office/officeart/2018/2/layout/IconLabelDescriptionList"/>
    <dgm:cxn modelId="{503C2A18-E020-4452-8E82-853D267299BC}" type="presParOf" srcId="{A5BC8898-0333-4A63-B161-85F855527F29}" destId="{B4933706-D220-46FC-8474-ACD9BD126A1E}" srcOrd="4" destOrd="0" presId="urn:microsoft.com/office/officeart/2018/2/layout/IconLabelDescriptionList"/>
    <dgm:cxn modelId="{17FF2F3E-DA36-402A-BE54-FD93CC74FAD8}" type="presParOf" srcId="{2D04E9A3-448E-4597-AFA8-0D220E32C7F2}" destId="{2E04024A-20E0-4588-A96C-55525673A7FC}" srcOrd="3" destOrd="0" presId="urn:microsoft.com/office/officeart/2018/2/layout/IconLabelDescriptionList"/>
    <dgm:cxn modelId="{E3F61352-06F4-4A05-AD01-A512FA0A5829}" type="presParOf" srcId="{2D04E9A3-448E-4597-AFA8-0D220E32C7F2}" destId="{37CB802E-30BF-46A7-9D04-D8F7D49988CE}" srcOrd="4" destOrd="0" presId="urn:microsoft.com/office/officeart/2018/2/layout/IconLabelDescriptionList"/>
    <dgm:cxn modelId="{30A0AE63-8CF8-4D65-864D-603201805C59}" type="presParOf" srcId="{37CB802E-30BF-46A7-9D04-D8F7D49988CE}" destId="{3C2BCF7E-33CA-43F1-AF05-CA6CF8C8EF70}" srcOrd="0" destOrd="0" presId="urn:microsoft.com/office/officeart/2018/2/layout/IconLabelDescriptionList"/>
    <dgm:cxn modelId="{112C4E82-81C8-4C8E-887F-D423FF73F876}" type="presParOf" srcId="{37CB802E-30BF-46A7-9D04-D8F7D49988CE}" destId="{2AC98D1E-EDAC-455A-9B95-AE45335E6042}" srcOrd="1" destOrd="0" presId="urn:microsoft.com/office/officeart/2018/2/layout/IconLabelDescriptionList"/>
    <dgm:cxn modelId="{E16EC32D-55F7-44CF-B9E4-51B9320DDC30}" type="presParOf" srcId="{37CB802E-30BF-46A7-9D04-D8F7D49988CE}" destId="{83397691-B93F-4E08-AE1F-33E612CD430E}" srcOrd="2" destOrd="0" presId="urn:microsoft.com/office/officeart/2018/2/layout/IconLabelDescriptionList"/>
    <dgm:cxn modelId="{A0F0907A-4991-4C6A-B42A-01B06CEE3B1A}" type="presParOf" srcId="{37CB802E-30BF-46A7-9D04-D8F7D49988CE}" destId="{5CBA5F91-A0A4-4F9F-81B0-E343C65DBB69}" srcOrd="3" destOrd="0" presId="urn:microsoft.com/office/officeart/2018/2/layout/IconLabelDescriptionList"/>
    <dgm:cxn modelId="{A9581D24-3705-4FB1-BA80-33C6E184CC06}" type="presParOf" srcId="{37CB802E-30BF-46A7-9D04-D8F7D49988CE}" destId="{FD6844B6-8AC7-427E-9727-762AF0C18A2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6A7DC-EA58-47C3-8A0C-E58B52156FC8}">
      <dsp:nvSpPr>
        <dsp:cNvPr id="0" name=""/>
        <dsp:cNvSpPr/>
      </dsp:nvSpPr>
      <dsp:spPr>
        <a:xfrm>
          <a:off x="4985" y="645792"/>
          <a:ext cx="1049835" cy="104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E9A35A-0D38-4740-9D6F-E03FED66E056}">
      <dsp:nvSpPr>
        <dsp:cNvPr id="0" name=""/>
        <dsp:cNvSpPr/>
      </dsp:nvSpPr>
      <dsp:spPr>
        <a:xfrm>
          <a:off x="4985" y="1814274"/>
          <a:ext cx="2999531" cy="125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Do environmental factors as well as specific dog characteristics increase the likelihood of a dog developing skin conditions?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200" b="0" kern="1200" dirty="0"/>
            <a:t>Is it mostly or only hereditary?  </a:t>
          </a:r>
        </a:p>
      </dsp:txBody>
      <dsp:txXfrm>
        <a:off x="4985" y="1814274"/>
        <a:ext cx="2999531" cy="1252968"/>
      </dsp:txXfrm>
    </dsp:sp>
    <dsp:sp modelId="{406A44E0-AA84-4D5E-9AA4-31D69437CA19}">
      <dsp:nvSpPr>
        <dsp:cNvPr id="0" name=""/>
        <dsp:cNvSpPr/>
      </dsp:nvSpPr>
      <dsp:spPr>
        <a:xfrm>
          <a:off x="5" y="2625496"/>
          <a:ext cx="2999531" cy="282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DC709-AC3B-4F57-B839-7BD5A0A6E386}">
      <dsp:nvSpPr>
        <dsp:cNvPr id="0" name=""/>
        <dsp:cNvSpPr/>
      </dsp:nvSpPr>
      <dsp:spPr>
        <a:xfrm>
          <a:off x="3529434" y="645792"/>
          <a:ext cx="1049835" cy="104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3B0EA-62BE-4E41-A0D1-ACB679D97DCB}">
      <dsp:nvSpPr>
        <dsp:cNvPr id="0" name=""/>
        <dsp:cNvSpPr/>
      </dsp:nvSpPr>
      <dsp:spPr>
        <a:xfrm>
          <a:off x="3529434" y="1814274"/>
          <a:ext cx="2999531" cy="125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Are certain breeds more prone to these skin conditions including canine atopic dermatitis (non-hereditary)? </a:t>
          </a:r>
        </a:p>
      </dsp:txBody>
      <dsp:txXfrm>
        <a:off x="3529434" y="1814274"/>
        <a:ext cx="2999531" cy="1252968"/>
      </dsp:txXfrm>
    </dsp:sp>
    <dsp:sp modelId="{B4933706-D220-46FC-8474-ACD9BD126A1E}">
      <dsp:nvSpPr>
        <dsp:cNvPr id="0" name=""/>
        <dsp:cNvSpPr/>
      </dsp:nvSpPr>
      <dsp:spPr>
        <a:xfrm>
          <a:off x="3529434" y="3122427"/>
          <a:ext cx="2999531" cy="282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2BCF7E-33CA-43F1-AF05-CA6CF8C8EF70}">
      <dsp:nvSpPr>
        <dsp:cNvPr id="0" name=""/>
        <dsp:cNvSpPr/>
      </dsp:nvSpPr>
      <dsp:spPr>
        <a:xfrm>
          <a:off x="7053883" y="645792"/>
          <a:ext cx="1049835" cy="1049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97691-B93F-4E08-AE1F-33E612CD430E}">
      <dsp:nvSpPr>
        <dsp:cNvPr id="0" name=""/>
        <dsp:cNvSpPr/>
      </dsp:nvSpPr>
      <dsp:spPr>
        <a:xfrm>
          <a:off x="7053883" y="1814274"/>
          <a:ext cx="2999531" cy="125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Can we identify and communicate the risks as well as provide recommended living conditions for owners to help their dogs?  thus, prevent emergency vet visits and treatment cost.</a:t>
          </a:r>
        </a:p>
      </dsp:txBody>
      <dsp:txXfrm>
        <a:off x="7053883" y="1814274"/>
        <a:ext cx="2999531" cy="1252968"/>
      </dsp:txXfrm>
    </dsp:sp>
    <dsp:sp modelId="{FD6844B6-8AC7-427E-9727-762AF0C18A23}">
      <dsp:nvSpPr>
        <dsp:cNvPr id="0" name=""/>
        <dsp:cNvSpPr/>
      </dsp:nvSpPr>
      <dsp:spPr>
        <a:xfrm>
          <a:off x="7053883" y="3122427"/>
          <a:ext cx="2999531" cy="282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072E6-4925-BF4F-B51B-01BA97EFAB6D}" type="datetimeFigureOut">
              <a:rPr lang="en-US" smtClean="0"/>
              <a:t>12/4/23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9A04F-C2FF-2A41-B7C2-B3E229BE6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56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(Uralic language of the Finnic branch, spoken by most in Finland). </a:t>
            </a:r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9A04F-C2FF-2A41-B7C2-B3E229BE6E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23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9A04F-C2FF-2A41-B7C2-B3E229BE6E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8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12/4/23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12/4/23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7.jpe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rketwatch.com/guides/insurance-services/cost-of-owning-a-dog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hyperlink" Target="https://www.thisoldhouse.com/home-finances/reviews/cost-of-owning-a-do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AAA0D94-BFF0-44AF-9E04-13800A619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E0242FF-80FA-4D90-877A-E17E42240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og sitting on a beach&#10;&#10;Description automatically generated">
            <a:extLst>
              <a:ext uri="{FF2B5EF4-FFF2-40B4-BE49-F238E27FC236}">
                <a16:creationId xmlns:a16="http://schemas.microsoft.com/office/drawing/2014/main" id="{67A52B2C-C6C3-39DC-21B3-82BCBEA9C5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 r="1239" b="2"/>
          <a:stretch/>
        </p:blipFill>
        <p:spPr>
          <a:xfrm rot="16200000">
            <a:off x="490682" y="1538946"/>
            <a:ext cx="4578096" cy="372321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B92E287-CC3E-48F7-B435-D232FB900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1336" y="1110053"/>
            <a:ext cx="6630506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D5D8C-03BD-43D6-C769-231EBAFE8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1376" y="1432223"/>
            <a:ext cx="6057144" cy="3357976"/>
          </a:xfrm>
        </p:spPr>
        <p:txBody>
          <a:bodyPr>
            <a:normAutofit/>
          </a:bodyPr>
          <a:lstStyle/>
          <a:p>
            <a:r>
              <a:rPr lang="en-US" sz="8000"/>
              <a:t>Predicting skin symptoms on dogs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54BB7A-6D45-494D-90A8-2F497C01F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2E4495-24BE-4FFE-91E5-5BA7727EF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71644A3-12B1-4F51-BB08-FDD391EF5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A6658C1-CF92-4E90-A775-D0D64A3D3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AE1279A-58F6-B9CC-A82D-B5A0A83DFE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8490" y="4790198"/>
            <a:ext cx="6080030" cy="687058"/>
          </a:xfrm>
        </p:spPr>
        <p:txBody>
          <a:bodyPr>
            <a:normAutofit/>
          </a:bodyPr>
          <a:lstStyle/>
          <a:p>
            <a:r>
              <a:rPr lang="en-US" sz="1600" dirty="0"/>
              <a:t>Project by: Andrea </a:t>
            </a:r>
            <a:r>
              <a:rPr lang="en-US" sz="1600" dirty="0" err="1"/>
              <a:t>Ternera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96672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D75FA-3FD9-7811-FDEF-646401810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Outside environment &amp; skin symptoms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B676-15CC-D1CA-AB81-109A675BC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216" y="2170168"/>
            <a:ext cx="4632031" cy="4341218"/>
          </a:xfrm>
        </p:spPr>
        <p:txBody>
          <a:bodyPr anchor="ctr">
            <a:normAutofit/>
          </a:bodyPr>
          <a:lstStyle/>
          <a:p>
            <a:pPr lvl="1"/>
            <a:r>
              <a:rPr lang="en-US" sz="1400" dirty="0"/>
              <a:t>Outside environment: </a:t>
            </a:r>
          </a:p>
          <a:p>
            <a:pPr lvl="2"/>
            <a:r>
              <a:rPr lang="en-US" sz="1400" dirty="0"/>
              <a:t>Smoking previously </a:t>
            </a:r>
          </a:p>
          <a:p>
            <a:pPr lvl="2"/>
            <a:r>
              <a:rPr lang="en-US" sz="1400" dirty="0"/>
              <a:t>Yard</a:t>
            </a:r>
          </a:p>
          <a:p>
            <a:pPr lvl="2"/>
            <a:r>
              <a:rPr lang="en-US" sz="1400" dirty="0"/>
              <a:t>Outside under 2 months</a:t>
            </a:r>
          </a:p>
          <a:p>
            <a:pPr lvl="2"/>
            <a:r>
              <a:rPr lang="en-US" sz="1400" dirty="0"/>
              <a:t>Season born </a:t>
            </a:r>
          </a:p>
          <a:p>
            <a:pPr lvl="2"/>
            <a:r>
              <a:rPr lang="en-US" sz="1400" dirty="0"/>
              <a:t>Outside a day under 5 months </a:t>
            </a:r>
          </a:p>
          <a:p>
            <a:pPr lvl="2"/>
            <a:r>
              <a:rPr lang="en-US" sz="1400" dirty="0"/>
              <a:t>Category</a:t>
            </a:r>
          </a:p>
          <a:p>
            <a:pPr lvl="1"/>
            <a:r>
              <a:rPr lang="en-US" sz="1400" dirty="0"/>
              <a:t>Relevant observations: </a:t>
            </a:r>
          </a:p>
          <a:p>
            <a:pPr lvl="2"/>
            <a:r>
              <a:rPr lang="en-US" sz="1400" dirty="0"/>
              <a:t>Category </a:t>
            </a:r>
          </a:p>
          <a:p>
            <a:pPr lvl="3"/>
            <a:r>
              <a:rPr lang="en-US" sz="1400" dirty="0"/>
              <a:t>Herding has least positive skin symptoms at 14%. </a:t>
            </a:r>
          </a:p>
          <a:p>
            <a:pPr lvl="3"/>
            <a:r>
              <a:rPr lang="en-US" sz="1400" dirty="0"/>
              <a:t>Toy and Working right below 29% followed by Hound. </a:t>
            </a:r>
          </a:p>
          <a:p>
            <a:pPr lvl="3"/>
            <a:r>
              <a:rPr lang="en-US" sz="1400" dirty="0"/>
              <a:t>Terrier and non-sporting have the highest cases at over 35% each. </a:t>
            </a:r>
          </a:p>
          <a:p>
            <a:pPr lvl="4"/>
            <a:r>
              <a:rPr lang="en-US" sz="1400" dirty="0"/>
              <a:t>Terrier with the highest from all categories at 39.3%</a:t>
            </a:r>
          </a:p>
        </p:txBody>
      </p:sp>
      <p:sp>
        <p:nvSpPr>
          <p:cNvPr id="4111" name="Oval 411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4113" name="Oval 411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CBBC8A2-B0C8-593C-176D-6754A78F5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06" y="2222868"/>
            <a:ext cx="4338203" cy="434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4692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215F6-04D4-5E98-8C6C-986550F60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House environment &amp; skin symptoms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ECA19-8201-C3E0-A563-2E9306C88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216" y="2320412"/>
            <a:ext cx="4632031" cy="3851787"/>
          </a:xfrm>
        </p:spPr>
        <p:txBody>
          <a:bodyPr anchor="ctr">
            <a:normAutofit/>
          </a:bodyPr>
          <a:lstStyle/>
          <a:p>
            <a:pPr lvl="1"/>
            <a:r>
              <a:rPr lang="en-US" sz="1400" dirty="0"/>
              <a:t>House environment: </a:t>
            </a:r>
          </a:p>
          <a:p>
            <a:pPr lvl="2"/>
            <a:r>
              <a:rPr lang="en-US" sz="1200" dirty="0"/>
              <a:t>Heating system </a:t>
            </a:r>
          </a:p>
          <a:p>
            <a:pPr lvl="2"/>
            <a:r>
              <a:rPr lang="en-US" sz="1200" dirty="0"/>
              <a:t>House now </a:t>
            </a:r>
          </a:p>
          <a:p>
            <a:pPr lvl="2"/>
            <a:r>
              <a:rPr lang="en-US" sz="1200" dirty="0"/>
              <a:t>House before</a:t>
            </a:r>
          </a:p>
          <a:p>
            <a:pPr lvl="2"/>
            <a:r>
              <a:rPr lang="en-US" sz="1200" dirty="0"/>
              <a:t>Clean house </a:t>
            </a:r>
          </a:p>
          <a:p>
            <a:pPr lvl="2"/>
            <a:r>
              <a:rPr lang="en-US" sz="1200" dirty="0"/>
              <a:t>Other animals </a:t>
            </a:r>
          </a:p>
          <a:p>
            <a:pPr lvl="2"/>
            <a:r>
              <a:rPr lang="en-US" sz="1200" dirty="0"/>
              <a:t>Other dogs</a:t>
            </a:r>
          </a:p>
          <a:p>
            <a:pPr lvl="1"/>
            <a:r>
              <a:rPr lang="en-US" sz="1400" dirty="0"/>
              <a:t>Relevant observations: </a:t>
            </a:r>
          </a:p>
          <a:p>
            <a:pPr lvl="2"/>
            <a:r>
              <a:rPr lang="en-US" sz="1400" dirty="0"/>
              <a:t>Very small variability or correlation with skin symptoms. </a:t>
            </a:r>
          </a:p>
          <a:p>
            <a:pPr lvl="2"/>
            <a:r>
              <a:rPr lang="en-US" sz="1400" dirty="0"/>
              <a:t>A cleaner house and having other dogs seem slightly show less cases of positive skin symptoms. </a:t>
            </a:r>
          </a:p>
        </p:txBody>
      </p:sp>
      <p:sp>
        <p:nvSpPr>
          <p:cNvPr id="5135" name="Oval 513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5137" name="Oval 513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5B5EA00-BB08-516B-8B53-00DF6E1EF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271" y="2276968"/>
            <a:ext cx="4372678" cy="437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127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4" name="Rectangle 616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C61A999-CDCE-A4F7-F12D-9CC315053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9264" y="505224"/>
            <a:ext cx="2585835" cy="306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5" name="Rectangle 616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89215-B903-EAFD-29D7-555B5109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bREED</a:t>
            </a:r>
            <a:r>
              <a:rPr lang="en-US" dirty="0"/>
              <a:t> &amp; SKIN SYMPTOMS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54040A1-52F5-58A3-AFE1-9552E939B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8648" y="505223"/>
            <a:ext cx="2662339" cy="306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E36E2-7A42-A848-707F-9034AB1BB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0" y="4170410"/>
            <a:ext cx="4699221" cy="1767141"/>
          </a:xfrm>
        </p:spPr>
        <p:txBody>
          <a:bodyPr anchor="ctr">
            <a:normAutofit/>
          </a:bodyPr>
          <a:lstStyle/>
          <a:p>
            <a:r>
              <a:rPr lang="en-US" sz="600" dirty="0"/>
              <a:t>Observations: </a:t>
            </a:r>
          </a:p>
          <a:p>
            <a:pPr lvl="1"/>
            <a:r>
              <a:rPr lang="en-US" sz="600" dirty="0"/>
              <a:t>20-25% cases of skin symptoms : </a:t>
            </a:r>
          </a:p>
          <a:p>
            <a:pPr lvl="2"/>
            <a:r>
              <a:rPr lang="en-US" sz="600" b="1" dirty="0"/>
              <a:t>German Shepperd</a:t>
            </a:r>
          </a:p>
          <a:p>
            <a:pPr lvl="2"/>
            <a:r>
              <a:rPr lang="en-US" sz="600" b="1" dirty="0"/>
              <a:t>Staffordshire Bull Terrier</a:t>
            </a:r>
          </a:p>
          <a:p>
            <a:pPr lvl="2"/>
            <a:r>
              <a:rPr lang="en-US" sz="600" dirty="0"/>
              <a:t>Doberman</a:t>
            </a:r>
          </a:p>
          <a:p>
            <a:pPr lvl="2"/>
            <a:r>
              <a:rPr lang="en-US" sz="600" dirty="0"/>
              <a:t>Great Dane</a:t>
            </a:r>
          </a:p>
          <a:p>
            <a:pPr lvl="2"/>
            <a:r>
              <a:rPr lang="en-US" sz="600" dirty="0"/>
              <a:t>Chinese Crested</a:t>
            </a:r>
          </a:p>
          <a:p>
            <a:pPr lvl="2"/>
            <a:r>
              <a:rPr lang="en-US" sz="600" dirty="0"/>
              <a:t>French Bulldog</a:t>
            </a:r>
          </a:p>
          <a:p>
            <a:pPr lvl="2"/>
            <a:r>
              <a:rPr lang="en-US" sz="600" dirty="0"/>
              <a:t>Parson Russellian Terrier</a:t>
            </a:r>
          </a:p>
          <a:p>
            <a:pPr lvl="1"/>
            <a:r>
              <a:rPr lang="en-US" sz="600" dirty="0"/>
              <a:t>Boxer shows over 40% of records with skin symptoms.</a:t>
            </a:r>
          </a:p>
          <a:p>
            <a:pPr lvl="1"/>
            <a:r>
              <a:rPr lang="en-US" sz="600" dirty="0"/>
              <a:t>Australian shepherd and shorthaired Collie have less than 10% recorded positive skin symptoms. </a:t>
            </a:r>
          </a:p>
          <a:p>
            <a:endParaRPr lang="en-US" sz="600" dirty="0"/>
          </a:p>
        </p:txBody>
      </p:sp>
      <p:sp>
        <p:nvSpPr>
          <p:cNvPr id="6167" name="Rectangle 616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68" name="Oval 616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6163" name="Oval 616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421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FD044-D70F-6C0C-EE0E-E2F826931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TRAINING-TESTING-MODEL </a:t>
            </a:r>
          </a:p>
        </p:txBody>
      </p:sp>
      <p:pic>
        <p:nvPicPr>
          <p:cNvPr id="5" name="Picture 4" descr="A dog wearing a hat&#10;&#10;Description automatically generated">
            <a:extLst>
              <a:ext uri="{FF2B5EF4-FFF2-40B4-BE49-F238E27FC236}">
                <a16:creationId xmlns:a16="http://schemas.microsoft.com/office/drawing/2014/main" id="{38FE72C6-76E4-3698-0052-9F4DE85FAE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4" r="31002" b="2"/>
          <a:stretch/>
        </p:blipFill>
        <p:spPr>
          <a:xfrm rot="5400000">
            <a:off x="1598017" y="1674216"/>
            <a:ext cx="3907158" cy="5088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7EBE-D3FB-F2F2-FF37-EFA2D5DD5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216" y="2320412"/>
            <a:ext cx="4632031" cy="3851787"/>
          </a:xfrm>
        </p:spPr>
        <p:txBody>
          <a:bodyPr anchor="ctr">
            <a:noAutofit/>
          </a:bodyPr>
          <a:lstStyle/>
          <a:p>
            <a:r>
              <a:rPr lang="en-US" sz="1000" dirty="0"/>
              <a:t>Using </a:t>
            </a:r>
            <a:r>
              <a:rPr lang="en-US" sz="1000" dirty="0" err="1"/>
              <a:t>pd.get_dummies</a:t>
            </a:r>
            <a:r>
              <a:rPr lang="en-US" sz="1000" dirty="0"/>
              <a:t>, we transformed the dataset to allow better visibility and information on categorical and binary variables. </a:t>
            </a:r>
          </a:p>
          <a:p>
            <a:pPr lvl="1"/>
            <a:r>
              <a:rPr lang="en-US" sz="1000" dirty="0"/>
              <a:t>We used </a:t>
            </a:r>
            <a:r>
              <a:rPr lang="en-US" sz="1000" dirty="0" err="1"/>
              <a:t>dummy_na</a:t>
            </a:r>
            <a:r>
              <a:rPr lang="en-US" sz="1000" dirty="0"/>
              <a:t>=True to maintain a count of missing/null values rather than imputing them with mode. </a:t>
            </a:r>
          </a:p>
          <a:p>
            <a:pPr lvl="1"/>
            <a:r>
              <a:rPr lang="en-US" sz="1000" dirty="0"/>
              <a:t>Hot encoded dataset = 5265 rows and 78 columns </a:t>
            </a:r>
          </a:p>
          <a:p>
            <a:r>
              <a:rPr lang="en-US" sz="1000" dirty="0"/>
              <a:t>Correlation between features remained the same as original dataset. </a:t>
            </a:r>
          </a:p>
          <a:p>
            <a:r>
              <a:rPr lang="en-US" sz="1000" dirty="0"/>
              <a:t>Split: </a:t>
            </a:r>
          </a:p>
          <a:p>
            <a:pPr lvl="1"/>
            <a:r>
              <a:rPr lang="en-US" sz="1000" dirty="0"/>
              <a:t>75% train (3948 – 74 columns)</a:t>
            </a:r>
          </a:p>
          <a:p>
            <a:pPr lvl="1"/>
            <a:r>
              <a:rPr lang="en-US" sz="1000" dirty="0"/>
              <a:t>25% test (1317 – 74 columns) </a:t>
            </a:r>
          </a:p>
          <a:p>
            <a:pPr lvl="2"/>
            <a:r>
              <a:rPr lang="en-US" sz="1000" dirty="0"/>
              <a:t>Split was done twice (with and without stratifying the data).</a:t>
            </a:r>
          </a:p>
          <a:p>
            <a:r>
              <a:rPr lang="en-US" sz="1000" dirty="0"/>
              <a:t>Age feature had 54 missing values that were filled with the feature’s mean of 3.9</a:t>
            </a:r>
          </a:p>
          <a:p>
            <a:r>
              <a:rPr lang="en-US" sz="1000" dirty="0"/>
              <a:t>3 Models: </a:t>
            </a:r>
          </a:p>
          <a:p>
            <a:pPr lvl="1"/>
            <a:r>
              <a:rPr lang="en-US" sz="1000" dirty="0"/>
              <a:t>Logistic Regression </a:t>
            </a:r>
          </a:p>
          <a:p>
            <a:pPr lvl="1"/>
            <a:r>
              <a:rPr lang="en-US" sz="1000" dirty="0"/>
              <a:t>Random Forest Classifier</a:t>
            </a:r>
          </a:p>
          <a:p>
            <a:pPr lvl="1"/>
            <a:r>
              <a:rPr lang="en-US" sz="1000" dirty="0" err="1"/>
              <a:t>KNeighbors</a:t>
            </a:r>
            <a:r>
              <a:rPr lang="en-US" sz="1000" dirty="0"/>
              <a:t> Classifier</a:t>
            </a:r>
          </a:p>
          <a:p>
            <a:pPr lvl="2"/>
            <a:r>
              <a:rPr lang="en-US" sz="800" dirty="0"/>
              <a:t>All models performed better with the stratified split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0366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E10B5-FAD9-4E1E-9F55-E1EFF25E9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model Selection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chart with numbers and a yellow and blue square&#10;&#10;Description automatically generated with medium confidence">
            <a:extLst>
              <a:ext uri="{FF2B5EF4-FFF2-40B4-BE49-F238E27FC236}">
                <a16:creationId xmlns:a16="http://schemas.microsoft.com/office/drawing/2014/main" id="{3EAE586D-FBF2-6A36-84C4-2DD617350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6" y="1665007"/>
            <a:ext cx="3573675" cy="36189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11AC4-92AC-354E-0666-7CF1ACAFA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86" y="2456596"/>
            <a:ext cx="4741962" cy="3715603"/>
          </a:xfrm>
        </p:spPr>
        <p:txBody>
          <a:bodyPr>
            <a:normAutofit/>
          </a:bodyPr>
          <a:lstStyle/>
          <a:p>
            <a:r>
              <a:rPr lang="en-US" dirty="0"/>
              <a:t> Logistic Regression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The overall accuracy is 83%</a:t>
            </a:r>
          </a:p>
          <a:p>
            <a:pPr lvl="1"/>
            <a:r>
              <a:rPr lang="en-US" dirty="0"/>
              <a:t>When we predict skin condition:</a:t>
            </a:r>
          </a:p>
          <a:p>
            <a:pPr lvl="2"/>
            <a:r>
              <a:rPr lang="en-US" dirty="0"/>
              <a:t> 44% of the time we are predicting a false positive.</a:t>
            </a:r>
          </a:p>
          <a:p>
            <a:pPr lvl="2"/>
            <a:r>
              <a:rPr lang="en-US" dirty="0"/>
              <a:t>17% of the time we are predicting a false negative.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0643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50FD7-1150-2E29-3C62-C665AC9C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Model selection CONT’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hart with numbers and a yellow and blue square&#10;&#10;Description automatically generated with medium confidence">
            <a:extLst>
              <a:ext uri="{FF2B5EF4-FFF2-40B4-BE49-F238E27FC236}">
                <a16:creationId xmlns:a16="http://schemas.microsoft.com/office/drawing/2014/main" id="{C618FE19-6A4B-8938-1ABB-E9497FD3B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6" y="1669576"/>
            <a:ext cx="3573675" cy="36097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52E27-18B0-47DF-82E5-9004B8FE7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86" y="2456596"/>
            <a:ext cx="4741962" cy="3715603"/>
          </a:xfrm>
        </p:spPr>
        <p:txBody>
          <a:bodyPr>
            <a:normAutofit fontScale="92500" lnSpcReduction="10000"/>
          </a:bodyPr>
          <a:lstStyle/>
          <a:p>
            <a:r>
              <a:rPr lang="en-US" sz="1700" dirty="0"/>
              <a:t>Random Forest Classifier </a:t>
            </a:r>
          </a:p>
          <a:p>
            <a:pPr lvl="1"/>
            <a:r>
              <a:rPr lang="en-US" sz="1500" dirty="0"/>
              <a:t>With stratified split, the precision of NO skin symptoms worsens by 11%</a:t>
            </a:r>
          </a:p>
          <a:p>
            <a:pPr lvl="1"/>
            <a:r>
              <a:rPr lang="en-US" sz="1500" dirty="0"/>
              <a:t>When we predict skin condition:</a:t>
            </a:r>
          </a:p>
          <a:p>
            <a:pPr lvl="2"/>
            <a:r>
              <a:rPr lang="en-US" sz="1500" dirty="0"/>
              <a:t> 58% of the time we are predicting a false positive.</a:t>
            </a:r>
          </a:p>
          <a:p>
            <a:pPr lvl="2"/>
            <a:r>
              <a:rPr lang="en-US" sz="1500" dirty="0"/>
              <a:t>17% of the time we are predicting a false negative (just as well as logistic regression model).</a:t>
            </a:r>
          </a:p>
          <a:p>
            <a:pPr lvl="1"/>
            <a:r>
              <a:rPr lang="en-US" sz="1500" dirty="0"/>
              <a:t>Variable importance based on this model:  </a:t>
            </a:r>
          </a:p>
          <a:p>
            <a:pPr lvl="2"/>
            <a:r>
              <a:rPr lang="en-US" sz="1500" dirty="0"/>
              <a:t>Age</a:t>
            </a:r>
          </a:p>
          <a:p>
            <a:pPr lvl="2"/>
            <a:r>
              <a:rPr lang="en-US" sz="1500" dirty="0"/>
              <a:t>House now 3 (detached wood)</a:t>
            </a:r>
          </a:p>
          <a:p>
            <a:pPr lvl="2"/>
            <a:r>
              <a:rPr lang="en-US" sz="1500" dirty="0"/>
              <a:t>Classification </a:t>
            </a:r>
          </a:p>
          <a:p>
            <a:pPr lvl="2"/>
            <a:r>
              <a:rPr lang="en-US" sz="1500" dirty="0"/>
              <a:t>Season born 1 (winter)</a:t>
            </a:r>
          </a:p>
          <a:p>
            <a:pPr lvl="2"/>
            <a:r>
              <a:rPr lang="en-US" sz="1500" dirty="0"/>
              <a:t>Category </a:t>
            </a:r>
          </a:p>
          <a:p>
            <a:pPr lvl="2"/>
            <a:r>
              <a:rPr lang="en-US" sz="1500" dirty="0"/>
              <a:t>Breed </a:t>
            </a:r>
          </a:p>
          <a:p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46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320EF0-BBCF-4227-8108-92736B72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7997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C4091-3558-3744-9D1A-500A522E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Model selection CONT’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Picture 3" descr="A graph of a number of neighbors&#10;&#10;Description automatically generated">
            <a:extLst>
              <a:ext uri="{FF2B5EF4-FFF2-40B4-BE49-F238E27FC236}">
                <a16:creationId xmlns:a16="http://schemas.microsoft.com/office/drawing/2014/main" id="{1D70661F-F2C9-FDD9-8228-3859542891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3898" y="4017197"/>
            <a:ext cx="3797814" cy="1756488"/>
          </a:xfrm>
          <a:prstGeom prst="rect">
            <a:avLst/>
          </a:prstGeom>
          <a:noFill/>
        </p:spPr>
      </p:pic>
      <p:pic>
        <p:nvPicPr>
          <p:cNvPr id="6" name="Picture 5" descr="A chart with numbers and a yellow and blue square&#10;&#10;Description automatically generated with medium confidence">
            <a:extLst>
              <a:ext uri="{FF2B5EF4-FFF2-40B4-BE49-F238E27FC236}">
                <a16:creationId xmlns:a16="http://schemas.microsoft.com/office/drawing/2014/main" id="{CE1A31A2-9EB1-F458-3F1A-BA9C1C61D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48" y="889107"/>
            <a:ext cx="2761913" cy="28182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A2437-DE4F-A48A-7EFF-13F67DFE0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86" y="2456596"/>
            <a:ext cx="4741962" cy="3715603"/>
          </a:xfrm>
        </p:spPr>
        <p:txBody>
          <a:bodyPr>
            <a:normAutofit/>
          </a:bodyPr>
          <a:lstStyle/>
          <a:p>
            <a:r>
              <a:rPr lang="en-US" sz="1900" dirty="0" err="1"/>
              <a:t>Kneighbors</a:t>
            </a:r>
            <a:r>
              <a:rPr lang="en-US" sz="1900" dirty="0"/>
              <a:t> Classifier </a:t>
            </a:r>
          </a:p>
          <a:p>
            <a:pPr lvl="1"/>
            <a:r>
              <a:rPr lang="en-US" sz="1700" dirty="0"/>
              <a:t>Worst performing model</a:t>
            </a:r>
          </a:p>
          <a:p>
            <a:pPr lvl="1"/>
            <a:r>
              <a:rPr lang="en-US" sz="1500" dirty="0"/>
              <a:t>When we predict skin condition:</a:t>
            </a:r>
          </a:p>
          <a:p>
            <a:pPr lvl="2"/>
            <a:r>
              <a:rPr lang="en-US" sz="1500" dirty="0"/>
              <a:t> 87.5% of the time we are predicting a false positive.</a:t>
            </a:r>
          </a:p>
          <a:p>
            <a:pPr lvl="2"/>
            <a:r>
              <a:rPr lang="en-US" sz="1500" dirty="0"/>
              <a:t>17.8% of the time we are predicting a false negative (very similar to the other models).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03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6CA8-2BFD-31DF-240C-E745AE246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793" y="484632"/>
            <a:ext cx="6607277" cy="1609344"/>
          </a:xfrm>
        </p:spPr>
        <p:txBody>
          <a:bodyPr>
            <a:normAutofit/>
          </a:bodyPr>
          <a:lstStyle/>
          <a:p>
            <a:r>
              <a:rPr lang="en-US" dirty="0"/>
              <a:t>Conclusion </a:t>
            </a:r>
          </a:p>
        </p:txBody>
      </p:sp>
      <p:pic>
        <p:nvPicPr>
          <p:cNvPr id="7" name="Picture 6" descr="A dog on a leash&#10;&#10;Description automatically generated">
            <a:extLst>
              <a:ext uri="{FF2B5EF4-FFF2-40B4-BE49-F238E27FC236}">
                <a16:creationId xmlns:a16="http://schemas.microsoft.com/office/drawing/2014/main" id="{848F29CC-A081-8716-7A1B-9E12B6F25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2" r="25734" b="2"/>
          <a:stretch/>
        </p:blipFill>
        <p:spPr>
          <a:xfrm rot="5400000">
            <a:off x="1277847" y="229756"/>
            <a:ext cx="2713616" cy="3534265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A9F66E2-FE6A-2B51-CAFF-B0BD5BDC6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3514563"/>
            <a:ext cx="4001315" cy="215036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E8288-127E-EE36-8739-BABC63DEC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794" y="2121408"/>
            <a:ext cx="6607276" cy="405079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5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tratified &gt; not stratified split</a:t>
            </a:r>
          </a:p>
          <a:p>
            <a:pPr>
              <a:spcBef>
                <a:spcPts val="0"/>
              </a:spcBef>
            </a:pP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5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ow performance - correctly predicting positive skin symptoms.</a:t>
            </a:r>
          </a:p>
          <a:p>
            <a:pPr>
              <a:spcBef>
                <a:spcPts val="0"/>
              </a:spcBef>
            </a:pP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5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ignificantly well - correctly predicting NO skin symptoms. </a:t>
            </a:r>
          </a:p>
          <a:p>
            <a:pPr>
              <a:spcBef>
                <a:spcPts val="0"/>
              </a:spcBef>
            </a:pPr>
            <a:r>
              <a:rPr lang="en-US" sz="15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overall accuracy of the models ranged between 80- 83% </a:t>
            </a:r>
          </a:p>
          <a:p>
            <a:pPr marL="0" indent="0">
              <a:spcBef>
                <a:spcPts val="0"/>
              </a:spcBef>
              <a:buNone/>
            </a:pPr>
            <a:endParaRPr lang="en-US" sz="15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5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15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Given the class imbalance in our problem, we might need to:</a:t>
            </a:r>
          </a:p>
          <a:p>
            <a:pPr lvl="2">
              <a:spcBef>
                <a:spcPts val="0"/>
              </a:spcBef>
            </a:pP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5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ather more information, ideally of such cases where the pup DOES present skin symptoms. </a:t>
            </a:r>
          </a:p>
          <a:p>
            <a:pPr lvl="2">
              <a:spcBef>
                <a:spcPts val="0"/>
              </a:spcBef>
            </a:pP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Decrease set size to balance classes before split and training occurs.</a:t>
            </a:r>
            <a:endParaRPr lang="en-US" sz="15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5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ore models with less features. </a:t>
            </a:r>
          </a:p>
          <a:p>
            <a:pPr marL="0" indent="0">
              <a:buNone/>
            </a:pPr>
            <a:r>
              <a:rPr lang="en-US" sz="15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This information can be discussed to decide which is more important: Reducing false positives or false negatives, assuming overall accuracy is acceptable.</a:t>
            </a:r>
          </a:p>
        </p:txBody>
      </p:sp>
    </p:spTree>
    <p:extLst>
      <p:ext uri="{BB962C8B-B14F-4D97-AF65-F5344CB8AC3E}">
        <p14:creationId xmlns:p14="http://schemas.microsoft.com/office/powerpoint/2010/main" val="2896506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6C377-0BAD-2EC1-B0ED-1E03A089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820" y="789808"/>
            <a:ext cx="4869178" cy="1153184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000000"/>
                </a:solidFill>
              </a:rPr>
              <a:t>How much do dog owners spend on average? </a:t>
            </a:r>
          </a:p>
        </p:txBody>
      </p:sp>
      <p:pic>
        <p:nvPicPr>
          <p:cNvPr id="7" name="Picture 6" descr="A dog wearing sunglasses on a couch&#10;&#10;Description automatically generated">
            <a:extLst>
              <a:ext uri="{FF2B5EF4-FFF2-40B4-BE49-F238E27FC236}">
                <a16:creationId xmlns:a16="http://schemas.microsoft.com/office/drawing/2014/main" id="{02761E38-A300-DC29-CDE7-B51B615275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11" b="7909"/>
          <a:stretch/>
        </p:blipFill>
        <p:spPr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51" name="Freeform: Shape 43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78ED-C883-9818-4940-D747CA20D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2820" y="1988754"/>
            <a:ext cx="4869179" cy="1153184"/>
          </a:xfrm>
        </p:spPr>
        <p:txBody>
          <a:bodyPr anchor="t">
            <a:norm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Most owners spent an average of </a:t>
            </a:r>
            <a:r>
              <a:rPr lang="en-US" sz="1100" b="1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$40 to $290 per month </a:t>
            </a:r>
            <a:r>
              <a:rPr lang="en-US" sz="11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on their dogs </a:t>
            </a:r>
          </a:p>
          <a:p>
            <a:pPr marL="274320" lvl="1">
              <a:spcBef>
                <a:spcPts val="0"/>
              </a:spcBef>
              <a:spcAft>
                <a:spcPts val="600"/>
              </a:spcAft>
            </a:pPr>
            <a:r>
              <a:rPr lang="en-US" sz="9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u="sng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An average of $480 to $3,470 annually. 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It varies depending on a dog's individual needs, size, pet insurance plan's costs, and health status.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29322B0C-5ACA-AA8E-C275-C7FFBFF31E20}"/>
              </a:ext>
            </a:extLst>
          </p:cNvPr>
          <p:cNvSpPr txBox="1">
            <a:spLocks/>
          </p:cNvSpPr>
          <p:nvPr/>
        </p:nvSpPr>
        <p:spPr>
          <a:xfrm>
            <a:off x="6712819" y="3077005"/>
            <a:ext cx="4869179" cy="11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700" dirty="0">
                <a:solidFill>
                  <a:srgbClr val="000000"/>
                </a:solidFill>
              </a:rPr>
              <a:t>When it comes to the vet?</a:t>
            </a:r>
            <a:endParaRPr lang="en-US" sz="3700" dirty="0">
              <a:solidFill>
                <a:srgbClr val="000000"/>
              </a:solidFill>
              <a:effectLst/>
              <a:latin typeface="American Typewriter" panose="02090604020004020304" pitchFamily="18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675335-41A4-E883-CF3C-398F8CE23E98}"/>
              </a:ext>
            </a:extLst>
          </p:cNvPr>
          <p:cNvSpPr txBox="1">
            <a:spLocks/>
          </p:cNvSpPr>
          <p:nvPr/>
        </p:nvSpPr>
        <p:spPr>
          <a:xfrm>
            <a:off x="6747716" y="4259997"/>
            <a:ext cx="4834282" cy="1467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0"/>
              </a:spcBef>
              <a:spcAft>
                <a:spcPts val="600"/>
              </a:spcAft>
            </a:pPr>
            <a:r>
              <a:rPr lang="en-US" sz="1100" dirty="0">
                <a:solidFill>
                  <a:srgbClr val="000000"/>
                </a:solidFill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Pet insurance premiums can range between </a:t>
            </a:r>
            <a:r>
              <a:rPr lang="en-US" sz="1100" u="sng" dirty="0">
                <a:solidFill>
                  <a:srgbClr val="000000"/>
                </a:solidFill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$360-$720 annually</a:t>
            </a:r>
            <a:r>
              <a:rPr lang="en-US" sz="1100" dirty="0">
                <a:solidFill>
                  <a:srgbClr val="000000"/>
                </a:solidFill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>
              <a:spcBef>
                <a:spcPts val="0"/>
              </a:spcBef>
              <a:spcAft>
                <a:spcPts val="600"/>
              </a:spcAft>
            </a:pPr>
            <a:r>
              <a:rPr lang="en-US" sz="1100" dirty="0">
                <a:solidFill>
                  <a:srgbClr val="000000"/>
                </a:solidFill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Sick and emergency veterinary visits can cost an owner between </a:t>
            </a:r>
            <a:r>
              <a:rPr lang="en-US" sz="1100" b="1" i="1" dirty="0">
                <a:solidFill>
                  <a:srgbClr val="000000"/>
                </a:solidFill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$150-$1,200 per visit</a:t>
            </a:r>
            <a:r>
              <a:rPr lang="en-US" sz="1100" b="1" dirty="0">
                <a:solidFill>
                  <a:srgbClr val="000000"/>
                </a:solidFill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>
              <a:spcBef>
                <a:spcPts val="0"/>
              </a:spcBef>
              <a:spcAft>
                <a:spcPts val="600"/>
              </a:spcAft>
            </a:pPr>
            <a:r>
              <a:rPr lang="en-US" sz="1100" dirty="0">
                <a:solidFill>
                  <a:srgbClr val="000000"/>
                </a:solidFill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Potential treatment costs for skin conditions can go up to </a:t>
            </a:r>
            <a:r>
              <a:rPr lang="en-US" sz="1100" b="1" dirty="0">
                <a:solidFill>
                  <a:srgbClr val="000000"/>
                </a:solidFill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$4,100</a:t>
            </a:r>
            <a:r>
              <a:rPr lang="en-US" sz="1100" dirty="0">
                <a:solidFill>
                  <a:srgbClr val="000000"/>
                </a:solidFill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800" dirty="0">
                <a:solidFill>
                  <a:srgbClr val="000000"/>
                </a:solidFill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800" u="sng" dirty="0">
                <a:solidFill>
                  <a:srgbClr val="000000"/>
                </a:solidFill>
                <a:latin typeface="American Typewriter" panose="02090604020004020304" pitchFamily="18" charset="77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https://www.marketwatch.com/guides/insurance-services/cost-of-owning-a-dog</a:t>
            </a:r>
            <a:r>
              <a:rPr lang="en-US" sz="800" dirty="0">
                <a:solidFill>
                  <a:srgbClr val="000000"/>
                </a:solidFill>
                <a:latin typeface="American Typewriter" panose="02090604020004020304" pitchFamily="18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800" dirty="0">
                <a:solidFill>
                  <a:srgbClr val="000000"/>
                </a:solidFill>
                <a:latin typeface="American Typewriter" panose="02090604020004020304" pitchFamily="18" charset="77"/>
                <a:ea typeface="Times New Roman" panose="02020603050405020304" pitchFamily="18" charset="0"/>
                <a:cs typeface="Times New Roman" panose="02020603050405020304" pitchFamily="18" charset="0"/>
              </a:rPr>
              <a:t>** </a:t>
            </a:r>
            <a:r>
              <a:rPr lang="en-US" sz="800" u="sng" dirty="0">
                <a:solidFill>
                  <a:srgbClr val="000000"/>
                </a:solidFill>
                <a:latin typeface="American Typewriter" panose="02090604020004020304" pitchFamily="18" charset="77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https://www.thisoldhouse.com/home-finances/reviews/cost-of-owning-a-dog</a:t>
            </a:r>
            <a:endParaRPr lang="en-US" sz="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7841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EED15-2B54-0C27-46BC-79C274D6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 to know: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D42903-DBEE-3D6C-ACBC-2E7259EADE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7668416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dog lying on grass with a leaf in its mouth&#10;&#10;Description automatically generated">
            <a:extLst>
              <a:ext uri="{FF2B5EF4-FFF2-40B4-BE49-F238E27FC236}">
                <a16:creationId xmlns:a16="http://schemas.microsoft.com/office/drawing/2014/main" id="{8CF64739-1AAF-FFE0-78B0-7B2FF529CF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429" y="195943"/>
            <a:ext cx="2141438" cy="2855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321704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5FBFA-92FE-E45E-1290-A2B1BF36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Obtaining the data </a:t>
            </a:r>
          </a:p>
        </p:txBody>
      </p:sp>
      <p:pic>
        <p:nvPicPr>
          <p:cNvPr id="22" name="Picture 21" descr="Curious dog poking his head into view">
            <a:extLst>
              <a:ext uri="{FF2B5EF4-FFF2-40B4-BE49-F238E27FC236}">
                <a16:creationId xmlns:a16="http://schemas.microsoft.com/office/drawing/2014/main" id="{F3C7D958-5F6C-DA14-452D-66421DB1A3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39" r="21125" b="1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83F69C4-C669-6FF9-E966-CB28E6DC5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216" y="2320412"/>
            <a:ext cx="4632031" cy="38517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300" dirty="0"/>
              <a:t>To complete this project, the following datasets were downloaded to local drive (from):</a:t>
            </a:r>
          </a:p>
          <a:p>
            <a:r>
              <a:rPr lang="en-US" sz="1300" u="sng" dirty="0" err="1"/>
              <a:t>Data_Environmentandskinsymptoms.xlsx</a:t>
            </a:r>
            <a:r>
              <a:rPr lang="en-US" sz="1300" u="sng" dirty="0"/>
              <a:t> </a:t>
            </a:r>
            <a:r>
              <a:rPr lang="en-US" sz="1300" dirty="0"/>
              <a:t>(</a:t>
            </a:r>
            <a:r>
              <a:rPr lang="en-US" sz="1300" dirty="0" err="1"/>
              <a:t>figshare.com</a:t>
            </a:r>
            <a:r>
              <a:rPr lang="en-US" sz="1300" dirty="0"/>
              <a:t>)</a:t>
            </a:r>
          </a:p>
          <a:p>
            <a:pPr lvl="1"/>
            <a:r>
              <a:rPr lang="en-US" sz="1300" dirty="0"/>
              <a:t>8644 rows/ 26 columns </a:t>
            </a:r>
          </a:p>
          <a:p>
            <a:pPr lvl="1"/>
            <a:r>
              <a:rPr lang="en-US" sz="1300" dirty="0"/>
              <a:t>medical and environmental records of dogs.</a:t>
            </a:r>
          </a:p>
          <a:p>
            <a:r>
              <a:rPr lang="en-US" sz="1300" u="sng" dirty="0" err="1"/>
              <a:t>Dog_intelligence.csv</a:t>
            </a:r>
            <a:r>
              <a:rPr lang="en-US" sz="1300" u="sng" dirty="0"/>
              <a:t> </a:t>
            </a:r>
            <a:r>
              <a:rPr lang="en-US" sz="1300" dirty="0"/>
              <a:t>(</a:t>
            </a:r>
            <a:r>
              <a:rPr lang="en-US" sz="1300" dirty="0" err="1"/>
              <a:t>kaggle.com</a:t>
            </a:r>
            <a:r>
              <a:rPr lang="en-US" sz="1300" dirty="0"/>
              <a:t>)</a:t>
            </a:r>
          </a:p>
          <a:p>
            <a:pPr lvl="1"/>
            <a:r>
              <a:rPr lang="en-US" sz="1300" dirty="0"/>
              <a:t>136 rows/ 5 columns </a:t>
            </a:r>
          </a:p>
          <a:p>
            <a:pPr lvl="1"/>
            <a:r>
              <a:rPr lang="en-US" sz="1300" dirty="0"/>
              <a:t>specific information for each breed intelligence and classification.</a:t>
            </a:r>
          </a:p>
          <a:p>
            <a:r>
              <a:rPr lang="en-US" sz="1300" u="sng" dirty="0"/>
              <a:t>Best-in-</a:t>
            </a:r>
            <a:r>
              <a:rPr lang="en-US" sz="1300" u="sng" dirty="0" err="1"/>
              <a:t>show.csv</a:t>
            </a:r>
            <a:r>
              <a:rPr lang="en-US" sz="1300" u="sng" dirty="0"/>
              <a:t> </a:t>
            </a:r>
            <a:r>
              <a:rPr lang="en-US" sz="1300" dirty="0"/>
              <a:t>(</a:t>
            </a:r>
            <a:r>
              <a:rPr lang="en-US" sz="1300" dirty="0" err="1"/>
              <a:t>kaggle.com</a:t>
            </a:r>
            <a:r>
              <a:rPr lang="en-US" sz="1300" dirty="0"/>
              <a:t>)</a:t>
            </a:r>
          </a:p>
          <a:p>
            <a:pPr lvl="1"/>
            <a:r>
              <a:rPr lang="en-US" sz="1300" dirty="0"/>
              <a:t>150 rows/5 columns </a:t>
            </a:r>
          </a:p>
          <a:p>
            <a:pPr lvl="1"/>
            <a:r>
              <a:rPr lang="en-US" sz="1300" dirty="0"/>
              <a:t>basic information for each dog breed such as high and low height in inches, and high and low weigh in lbs.</a:t>
            </a:r>
          </a:p>
          <a:p>
            <a:endParaRPr lang="en-US" sz="13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4473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A116F-75C5-BDDA-BF0D-7C93DE7FC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Cleaning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6E2E9-23BA-A089-8FFB-F1CFD21A7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504" y="2296920"/>
            <a:ext cx="5281525" cy="4076448"/>
          </a:xfrm>
        </p:spPr>
        <p:txBody>
          <a:bodyPr>
            <a:noAutofit/>
          </a:bodyPr>
          <a:lstStyle/>
          <a:p>
            <a:r>
              <a:rPr lang="en-US" sz="1300" dirty="0"/>
              <a:t>Translation: </a:t>
            </a:r>
          </a:p>
          <a:p>
            <a:pPr lvl="1"/>
            <a:r>
              <a:rPr lang="en-US" sz="1300" dirty="0"/>
              <a:t>Breed in the dataset were in Finnish</a:t>
            </a:r>
          </a:p>
          <a:p>
            <a:r>
              <a:rPr lang="en-US" sz="1300" dirty="0"/>
              <a:t>Missing values: </a:t>
            </a:r>
          </a:p>
          <a:p>
            <a:pPr lvl="1"/>
            <a:r>
              <a:rPr lang="en-US" sz="1300" dirty="0"/>
              <a:t>Columns with over 50% missing values in original </a:t>
            </a:r>
            <a:r>
              <a:rPr lang="en-US" sz="1300" dirty="0" err="1"/>
              <a:t>EnvironementSkin</a:t>
            </a:r>
            <a:r>
              <a:rPr lang="en-US" sz="1300" dirty="0"/>
              <a:t> </a:t>
            </a:r>
            <a:r>
              <a:rPr lang="en-US" sz="1300" dirty="0" err="1"/>
              <a:t>df</a:t>
            </a:r>
            <a:r>
              <a:rPr lang="en-US" sz="1300" dirty="0"/>
              <a:t>:</a:t>
            </a:r>
          </a:p>
          <a:p>
            <a:pPr lvl="2"/>
            <a:r>
              <a:rPr lang="en-US" sz="1300" dirty="0" err="1"/>
              <a:t>Dam_vaccinated_prebirth</a:t>
            </a:r>
            <a:r>
              <a:rPr lang="en-US" sz="1300" dirty="0"/>
              <a:t> (72%)</a:t>
            </a:r>
          </a:p>
          <a:p>
            <a:pPr lvl="3"/>
            <a:r>
              <a:rPr lang="en-US" sz="1300" dirty="0"/>
              <a:t>1241 records were a Yes, and 1160 were a No. </a:t>
            </a:r>
          </a:p>
          <a:p>
            <a:pPr lvl="4"/>
            <a:r>
              <a:rPr lang="en-US" sz="1300" dirty="0"/>
              <a:t>*Given the almost 50-50 diff in values we filled all </a:t>
            </a:r>
            <a:r>
              <a:rPr lang="en-US" sz="1300" dirty="0" err="1"/>
              <a:t>NaN</a:t>
            </a:r>
            <a:r>
              <a:rPr lang="en-US" sz="1300" dirty="0"/>
              <a:t> values in this column with 50-50 0 and 1.*</a:t>
            </a:r>
          </a:p>
          <a:p>
            <a:pPr lvl="2"/>
            <a:r>
              <a:rPr lang="en-US" sz="1300" dirty="0"/>
              <a:t>Skin </a:t>
            </a:r>
            <a:r>
              <a:rPr lang="en-US" sz="1300" dirty="0" err="1"/>
              <a:t>symptoms_dam</a:t>
            </a:r>
            <a:r>
              <a:rPr lang="en-US" sz="1300" dirty="0"/>
              <a:t> (66%) </a:t>
            </a:r>
          </a:p>
          <a:p>
            <a:pPr lvl="2"/>
            <a:r>
              <a:rPr lang="en-US" sz="1300" dirty="0" err="1"/>
              <a:t>Smoking_previously</a:t>
            </a:r>
            <a:r>
              <a:rPr lang="en-US" sz="1300" dirty="0"/>
              <a:t> (65%)</a:t>
            </a:r>
          </a:p>
          <a:p>
            <a:pPr lvl="2"/>
            <a:r>
              <a:rPr lang="en-US" sz="1300" dirty="0" err="1"/>
              <a:t>Dam_dewormed_prebirth</a:t>
            </a:r>
            <a:r>
              <a:rPr lang="en-US" sz="1300" dirty="0"/>
              <a:t> (53% missing values)</a:t>
            </a:r>
          </a:p>
          <a:p>
            <a:r>
              <a:rPr lang="en-US" sz="1300" dirty="0"/>
              <a:t>Dropped rows:</a:t>
            </a:r>
          </a:p>
          <a:p>
            <a:pPr lvl="1"/>
            <a:r>
              <a:rPr lang="en-US" sz="1300" dirty="0"/>
              <a:t>Where all values of the 4 columns above were missing.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E230AD-97BE-E33B-95FB-E73045509C3D}"/>
              </a:ext>
            </a:extLst>
          </p:cNvPr>
          <p:cNvSpPr txBox="1">
            <a:spLocks/>
          </p:cNvSpPr>
          <p:nvPr/>
        </p:nvSpPr>
        <p:spPr>
          <a:xfrm>
            <a:off x="6299562" y="2422433"/>
            <a:ext cx="5131356" cy="2066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/>
              <a:t>Dropped columns: </a:t>
            </a:r>
          </a:p>
          <a:p>
            <a:pPr lvl="1"/>
            <a:r>
              <a:rPr lang="en-US" sz="1300" dirty="0"/>
              <a:t>Id and </a:t>
            </a:r>
            <a:r>
              <a:rPr lang="en-US" sz="1300" dirty="0" err="1"/>
              <a:t>Fci</a:t>
            </a:r>
            <a:r>
              <a:rPr lang="en-US" sz="1300" dirty="0"/>
              <a:t> dropped due to being unnecessary for this project. </a:t>
            </a:r>
          </a:p>
          <a:p>
            <a:pPr lvl="1"/>
            <a:r>
              <a:rPr lang="en-US" sz="1300" dirty="0" err="1"/>
              <a:t>Smoking_previously</a:t>
            </a:r>
            <a:r>
              <a:rPr lang="en-US" sz="1300" dirty="0"/>
              <a:t> due to:</a:t>
            </a:r>
          </a:p>
          <a:p>
            <a:pPr lvl="2"/>
            <a:r>
              <a:rPr lang="en-US" sz="1300" dirty="0"/>
              <a:t>high number of </a:t>
            </a:r>
            <a:r>
              <a:rPr lang="en-US" sz="1300" dirty="0" err="1"/>
              <a:t>NaN</a:t>
            </a:r>
            <a:r>
              <a:rPr lang="en-US" sz="1300" dirty="0"/>
              <a:t> values</a:t>
            </a:r>
          </a:p>
          <a:p>
            <a:pPr lvl="2"/>
            <a:r>
              <a:rPr lang="en-US" sz="1300" dirty="0"/>
              <a:t>high discrepancy between possible values  </a:t>
            </a:r>
          </a:p>
          <a:p>
            <a:pPr marL="0" indent="0" algn="ctr">
              <a:buNone/>
            </a:pPr>
            <a:r>
              <a:rPr lang="en-US" sz="1300" b="1" dirty="0"/>
              <a:t>Cleaned data : 5265 rows / 33 columns.</a:t>
            </a:r>
          </a:p>
          <a:p>
            <a:endParaRPr lang="en-US" sz="1300" dirty="0"/>
          </a:p>
        </p:txBody>
      </p:sp>
      <p:pic>
        <p:nvPicPr>
          <p:cNvPr id="6" name="Picture 5" descr="A dog sitting on a wood floor&#10;&#10;Description automatically generated">
            <a:extLst>
              <a:ext uri="{FF2B5EF4-FFF2-40B4-BE49-F238E27FC236}">
                <a16:creationId xmlns:a16="http://schemas.microsoft.com/office/drawing/2014/main" id="{10FC01B2-EA19-9199-1E9F-1E2A2A19E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24215" y="4566092"/>
            <a:ext cx="2619324" cy="19644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570006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1" name="Rectangle 1060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7DD36-E5BC-3933-8368-497043A4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5355BA-FED6-9B69-5A5C-D583EC27B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" b="-4"/>
          <a:stretch/>
        </p:blipFill>
        <p:spPr bwMode="auto">
          <a:xfrm>
            <a:off x="1007196" y="2265037"/>
            <a:ext cx="5088800" cy="39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Content Placeholder 2">
            <a:extLst>
              <a:ext uri="{FF2B5EF4-FFF2-40B4-BE49-F238E27FC236}">
                <a16:creationId xmlns:a16="http://schemas.microsoft.com/office/drawing/2014/main" id="{C4D91108-FEA7-605B-4B77-B521CFF57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216" y="2320412"/>
            <a:ext cx="4632031" cy="3851787"/>
          </a:xfrm>
        </p:spPr>
        <p:txBody>
          <a:bodyPr anchor="ctr">
            <a:normAutofit/>
          </a:bodyPr>
          <a:lstStyle/>
          <a:p>
            <a:r>
              <a:rPr lang="en-US" sz="1100" dirty="0"/>
              <a:t>Most common breed: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100" dirty="0"/>
              <a:t>Multiracial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100" dirty="0"/>
              <a:t>German Shepherd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100" dirty="0"/>
              <a:t>Labrador Retriever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100" dirty="0"/>
              <a:t>Rottweiler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100" dirty="0"/>
              <a:t>Finnish </a:t>
            </a:r>
            <a:r>
              <a:rPr lang="en-US" sz="1100" dirty="0" err="1"/>
              <a:t>Lapphund</a:t>
            </a:r>
            <a:endParaRPr lang="en-US" sz="1100" dirty="0"/>
          </a:p>
          <a:p>
            <a:r>
              <a:rPr lang="en-US" sz="1100" dirty="0"/>
              <a:t>Total 202 breeds.</a:t>
            </a:r>
          </a:p>
          <a:p>
            <a:r>
              <a:rPr lang="en-US" sz="1100" dirty="0"/>
              <a:t>8/33 columns with over 50% missing values.</a:t>
            </a:r>
          </a:p>
          <a:p>
            <a:r>
              <a:rPr lang="en-US" sz="1100" dirty="0"/>
              <a:t>80% of the data is provided as categorical and binary values. </a:t>
            </a:r>
          </a:p>
          <a:p>
            <a:r>
              <a:rPr lang="en-US" sz="1100" dirty="0"/>
              <a:t>Average age of dogs in set: 3.9 years.</a:t>
            </a:r>
          </a:p>
          <a:p>
            <a:pPr lvl="1"/>
            <a:r>
              <a:rPr lang="en-US" sz="1100" dirty="0"/>
              <a:t>Dogs with skin symptoms:  </a:t>
            </a:r>
          </a:p>
          <a:p>
            <a:pPr lvl="2"/>
            <a:r>
              <a:rPr lang="en-US" sz="1100" dirty="0"/>
              <a:t>Visible in older years within their category or classification. </a:t>
            </a:r>
          </a:p>
          <a:p>
            <a:pPr lvl="2"/>
            <a:r>
              <a:rPr lang="en-US" sz="1100" dirty="0"/>
              <a:t>Herding dogs have an older population of dogs as well as one of the largest distributions for positive skin symptoms. </a:t>
            </a:r>
          </a:p>
        </p:txBody>
      </p:sp>
      <p:sp>
        <p:nvSpPr>
          <p:cNvPr id="1069" name="Oval 106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071" name="Oval 107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4550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3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D0BFD-9FE1-6FAD-0A0D-023294191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target FEATURE 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353D25B0-43AB-F124-F791-8482CF208C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5" b="3"/>
          <a:stretch/>
        </p:blipFill>
        <p:spPr bwMode="auto">
          <a:xfrm>
            <a:off x="1007196" y="2265037"/>
            <a:ext cx="5088800" cy="390715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DCCD8-D05E-C236-5064-8976FBFAB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216" y="2320412"/>
            <a:ext cx="4632031" cy="3851787"/>
          </a:xfrm>
        </p:spPr>
        <p:txBody>
          <a:bodyPr anchor="ctr">
            <a:normAutofit/>
          </a:bodyPr>
          <a:lstStyle/>
          <a:p>
            <a:r>
              <a:rPr lang="en-US" sz="1500" dirty="0"/>
              <a:t>Skin symptoms</a:t>
            </a:r>
          </a:p>
          <a:p>
            <a:pPr lvl="2"/>
            <a:r>
              <a:rPr lang="en-US" sz="1500" dirty="0"/>
              <a:t>Yes: 933</a:t>
            </a:r>
          </a:p>
          <a:p>
            <a:pPr lvl="2"/>
            <a:r>
              <a:rPr lang="en-US" sz="1500" dirty="0"/>
              <a:t>No: 4332</a:t>
            </a:r>
          </a:p>
          <a:p>
            <a:r>
              <a:rPr lang="en-US" sz="1500" dirty="0"/>
              <a:t>Highest positive correlations: </a:t>
            </a:r>
          </a:p>
          <a:p>
            <a:pPr lvl="1"/>
            <a:r>
              <a:rPr lang="en-US" sz="1500" dirty="0"/>
              <a:t>Skin symptoms dam</a:t>
            </a:r>
          </a:p>
          <a:p>
            <a:pPr lvl="1"/>
            <a:r>
              <a:rPr lang="en-US" sz="1500" dirty="0"/>
              <a:t>Outside under 2 months </a:t>
            </a:r>
          </a:p>
          <a:p>
            <a:pPr lvl="1"/>
            <a:r>
              <a:rPr lang="en-US" sz="1500" dirty="0"/>
              <a:t>Age </a:t>
            </a:r>
          </a:p>
          <a:p>
            <a:r>
              <a:rPr lang="en-US" sz="1500" dirty="0"/>
              <a:t>Characteristics for analysis divided into 4 categories: </a:t>
            </a:r>
          </a:p>
          <a:p>
            <a:pPr lvl="1"/>
            <a:r>
              <a:rPr lang="en-US" sz="1500" dirty="0"/>
              <a:t>Characteristics of dam (puppy’s mom)</a:t>
            </a:r>
          </a:p>
          <a:p>
            <a:pPr lvl="1"/>
            <a:r>
              <a:rPr lang="en-US" sz="1500" dirty="0"/>
              <a:t>Characteristics of puppy</a:t>
            </a:r>
          </a:p>
          <a:p>
            <a:pPr lvl="1"/>
            <a:r>
              <a:rPr lang="en-US" sz="1500" dirty="0"/>
              <a:t>Outside environment </a:t>
            </a:r>
          </a:p>
          <a:p>
            <a:pPr lvl="1"/>
            <a:r>
              <a:rPr lang="en-US" sz="1500" dirty="0"/>
              <a:t>House Environment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50479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2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7D608-30F2-99C7-C3D2-E9870890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Characteristics of dam &amp; skin symptoms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278CE9B-C614-7A73-FF3B-0F7D98852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9851" y="795467"/>
            <a:ext cx="3192298" cy="257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5DF42D9-92F6-5A2A-098C-5B4562BE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5919" y="795467"/>
            <a:ext cx="3204999" cy="250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30C7F0A-7023-B18F-7777-8A1F48EC0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977" y="795467"/>
            <a:ext cx="3192298" cy="257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FC29B-AE53-4806-8AEC-8ABDBA68B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0" y="4170410"/>
            <a:ext cx="4699221" cy="1767141"/>
          </a:xfrm>
        </p:spPr>
        <p:txBody>
          <a:bodyPr anchor="ctr">
            <a:normAutofit/>
          </a:bodyPr>
          <a:lstStyle/>
          <a:p>
            <a:r>
              <a:rPr lang="en-US" sz="700" dirty="0"/>
              <a:t>Skin symptoms present on dam: </a:t>
            </a:r>
          </a:p>
          <a:p>
            <a:pPr lvl="1"/>
            <a:r>
              <a:rPr lang="en-US" sz="700" dirty="0"/>
              <a:t>Almost 3x the number of puppies of dams with skin symptoms also present skin symptoms. </a:t>
            </a:r>
          </a:p>
          <a:p>
            <a:pPr lvl="2"/>
            <a:r>
              <a:rPr lang="en-US" sz="500" dirty="0"/>
              <a:t>65% positive skin symptom vs. 22% when dam does not have skin symptom. </a:t>
            </a:r>
          </a:p>
          <a:p>
            <a:r>
              <a:rPr lang="en-US" sz="700" dirty="0"/>
              <a:t>Dam dewormed: </a:t>
            </a:r>
          </a:p>
          <a:p>
            <a:pPr lvl="1"/>
            <a:r>
              <a:rPr lang="en-US" sz="700" dirty="0"/>
              <a:t>No significant impact on the puppy's skin symptoms if the dam is dewormed before birth. </a:t>
            </a:r>
          </a:p>
          <a:p>
            <a:pPr lvl="2"/>
            <a:r>
              <a:rPr lang="en-US" sz="700" dirty="0"/>
              <a:t>~ 4% decrease.</a:t>
            </a:r>
          </a:p>
          <a:p>
            <a:r>
              <a:rPr lang="en-US" sz="700" dirty="0"/>
              <a:t>Dam vaccinated </a:t>
            </a:r>
          </a:p>
          <a:p>
            <a:pPr lvl="1"/>
            <a:r>
              <a:rPr lang="en-US" sz="700" dirty="0"/>
              <a:t>Virtually equal regardless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67" name="Oval 206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58" name="Oval 205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351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741A5-9347-DC4F-A4C6-F276DEA4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Characteristics of puppy &amp; skin symptoms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B820F-4204-4665-FA3E-DFD9AEB0D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216" y="2320412"/>
            <a:ext cx="4632031" cy="3851787"/>
          </a:xfrm>
        </p:spPr>
        <p:txBody>
          <a:bodyPr anchor="ctr">
            <a:normAutofit fontScale="92500" lnSpcReduction="10000"/>
          </a:bodyPr>
          <a:lstStyle/>
          <a:p>
            <a:pPr lvl="1"/>
            <a:r>
              <a:rPr lang="en-US" sz="1400" dirty="0"/>
              <a:t>Characteristics of puppy include: </a:t>
            </a:r>
          </a:p>
          <a:p>
            <a:pPr lvl="2"/>
            <a:r>
              <a:rPr lang="en-US" sz="1400" dirty="0" err="1"/>
              <a:t>Bcs</a:t>
            </a:r>
            <a:r>
              <a:rPr lang="en-US" sz="1400" dirty="0"/>
              <a:t> under 2 months (weight)</a:t>
            </a:r>
          </a:p>
          <a:p>
            <a:pPr lvl="2"/>
            <a:r>
              <a:rPr lang="en-US" sz="1400" dirty="0"/>
              <a:t>Dewormed</a:t>
            </a:r>
          </a:p>
          <a:p>
            <a:pPr lvl="2"/>
            <a:r>
              <a:rPr lang="en-US" sz="1400" dirty="0"/>
              <a:t>Vaccinated</a:t>
            </a:r>
          </a:p>
          <a:p>
            <a:pPr lvl="2"/>
            <a:r>
              <a:rPr lang="en-US" sz="1400" dirty="0"/>
              <a:t>Over 50% white</a:t>
            </a:r>
          </a:p>
          <a:p>
            <a:pPr lvl="2"/>
            <a:r>
              <a:rPr lang="en-US" sz="1400" dirty="0"/>
              <a:t>Born in owner family</a:t>
            </a:r>
          </a:p>
          <a:p>
            <a:pPr lvl="2"/>
            <a:r>
              <a:rPr lang="en-US" sz="1400" dirty="0"/>
              <a:t>Gender </a:t>
            </a:r>
          </a:p>
          <a:p>
            <a:pPr lvl="1"/>
            <a:r>
              <a:rPr lang="en-US" sz="1400" dirty="0"/>
              <a:t>Relevant observations: </a:t>
            </a:r>
          </a:p>
          <a:p>
            <a:pPr lvl="2"/>
            <a:r>
              <a:rPr lang="en-US" sz="1400" dirty="0"/>
              <a:t>No effect: </a:t>
            </a:r>
          </a:p>
          <a:p>
            <a:pPr lvl="3"/>
            <a:r>
              <a:rPr lang="en-US" sz="1400" dirty="0"/>
              <a:t>Puppy being dewormed or vaccinated</a:t>
            </a:r>
          </a:p>
          <a:p>
            <a:pPr lvl="3"/>
            <a:r>
              <a:rPr lang="en-US" sz="1400" dirty="0"/>
              <a:t>Over 50% white or gender. </a:t>
            </a:r>
          </a:p>
          <a:p>
            <a:pPr lvl="2"/>
            <a:r>
              <a:rPr lang="en-US" sz="1400" dirty="0"/>
              <a:t>Some effect: </a:t>
            </a:r>
          </a:p>
          <a:p>
            <a:pPr lvl="3"/>
            <a:r>
              <a:rPr lang="en-US" sz="1400" dirty="0"/>
              <a:t>BCS (body condition score) when the puppy has a 5 BCS which refers to "Very Slim". </a:t>
            </a:r>
          </a:p>
          <a:p>
            <a:pPr lvl="3"/>
            <a:r>
              <a:rPr lang="en-US" sz="1400" dirty="0"/>
              <a:t>Not born in owner's family has 18.7% more cases. </a:t>
            </a:r>
          </a:p>
          <a:p>
            <a:endParaRPr lang="en-US" sz="1400" dirty="0"/>
          </a:p>
        </p:txBody>
      </p:sp>
      <p:sp>
        <p:nvSpPr>
          <p:cNvPr id="3087" name="Oval 308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089" name="Oval 308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92812F3-2326-033E-B7BC-D0863CB56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51" y="2194508"/>
            <a:ext cx="4260811" cy="426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3950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226</TotalTime>
  <Words>1356</Words>
  <Application>Microsoft Macintosh PowerPoint</Application>
  <PresentationFormat>Widescreen</PresentationFormat>
  <Paragraphs>191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American Typewriter</vt:lpstr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Predicting skin symptoms on dogs </vt:lpstr>
      <vt:lpstr>How much do dog owners spend on average? </vt:lpstr>
      <vt:lpstr>What we want to know:</vt:lpstr>
      <vt:lpstr>Obtaining the data </vt:lpstr>
      <vt:lpstr>Cleaning steps </vt:lpstr>
      <vt:lpstr>Exploratory data analysis</vt:lpstr>
      <vt:lpstr>target FEATURE </vt:lpstr>
      <vt:lpstr>Characteristics of dam &amp; skin symptoms </vt:lpstr>
      <vt:lpstr>Characteristics of puppy &amp; skin symptoms </vt:lpstr>
      <vt:lpstr>Outside environment &amp; skin symptoms </vt:lpstr>
      <vt:lpstr>House environment &amp; skin symptoms</vt:lpstr>
      <vt:lpstr>bREED &amp; SKIN SYMPTOMS </vt:lpstr>
      <vt:lpstr>TRAINING-TESTING-MODEL </vt:lpstr>
      <vt:lpstr>model Selection</vt:lpstr>
      <vt:lpstr>Model selection CONT’</vt:lpstr>
      <vt:lpstr>Model selection CONT’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skin symptoms on dogs </dc:title>
  <dc:creator>Andreita T.</dc:creator>
  <cp:lastModifiedBy>Andreita T.</cp:lastModifiedBy>
  <cp:revision>9</cp:revision>
  <dcterms:created xsi:type="dcterms:W3CDTF">2023-12-04T17:40:46Z</dcterms:created>
  <dcterms:modified xsi:type="dcterms:W3CDTF">2023-12-04T21:27:45Z</dcterms:modified>
</cp:coreProperties>
</file>